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36" r:id="rId2"/>
    <p:sldId id="441" r:id="rId3"/>
    <p:sldId id="442" r:id="rId4"/>
    <p:sldId id="443" r:id="rId5"/>
    <p:sldId id="413" r:id="rId6"/>
    <p:sldId id="437" r:id="rId7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4" orient="horz" pos="1797" userDrawn="1">
          <p15:clr>
            <a:srgbClr val="A4A3A4"/>
          </p15:clr>
        </p15:guide>
        <p15:guide id="5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B0F0"/>
    <a:srgbClr val="2F5395"/>
    <a:srgbClr val="AE0612"/>
    <a:srgbClr val="3B4555"/>
    <a:srgbClr val="7030A0"/>
    <a:srgbClr val="FFFFFF"/>
    <a:srgbClr val="F1EDF9"/>
    <a:srgbClr val="F2E9F7"/>
    <a:srgbClr val="F544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60" autoAdjust="0"/>
    <p:restoredTop sz="96433" autoAdjust="0"/>
  </p:normalViewPr>
  <p:slideViewPr>
    <p:cSldViewPr snapToGrid="0" snapToObjects="1">
      <p:cViewPr>
        <p:scale>
          <a:sx n="75" d="100"/>
          <a:sy n="75" d="100"/>
        </p:scale>
        <p:origin x="-2268" y="-1002"/>
      </p:cViewPr>
      <p:guideLst>
        <p:guide orient="horz" pos="3199"/>
        <p:guide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400" cy="493712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3712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9D0B332F-9994-4107-B65D-83351D2E6DAC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7364"/>
            <a:ext cx="2946400" cy="493711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7364"/>
            <a:ext cx="2946400" cy="493711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E89243FC-5C7B-430F-81CE-80A515484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633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6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4186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177381BB-77ED-4DF7-9456-6C634343F7C2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3" tIns="46077" rIns="92153" bIns="4607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6" y="4689239"/>
            <a:ext cx="5438464" cy="4442935"/>
          </a:xfrm>
          <a:prstGeom prst="rect">
            <a:avLst/>
          </a:prstGeom>
        </p:spPr>
        <p:txBody>
          <a:bodyPr vert="horz" lIns="92153" tIns="46077" rIns="92153" bIns="4607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6899"/>
            <a:ext cx="2944958" cy="494185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6899"/>
            <a:ext cx="2944958" cy="494185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F4EC0738-D587-4693-9542-402CC7C28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396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E0A38C-D82C-3643-AE1D-5708769B1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0C9EA5E-CAB8-5E4E-94F6-DB476A1EC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CB6FC98-ED6B-6A41-8629-0CB1D7BD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D10C-4B65-4BE4-80C9-1367AB0C29F4}" type="datetime1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7B226DD-5D97-794E-8E4B-4DB5BC33E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E541231-20C1-6C4D-BFE9-FFC3D735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91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112175F-731D-354E-8AE0-FBB52116C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C2AC4FE-C683-BD4E-9A5D-2E9F494BF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758FE50-5A40-634B-9334-D5B92869E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654D-CB95-47E2-A827-F31BB5D2829C}" type="datetime1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EDD0539-736E-0643-9FB4-9E641DEF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FF6E402-375B-1447-8342-3E0FA377F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83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B22AFE0-EB3C-6246-8FF6-33988B19E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17BFB4D-71A7-3D45-B9AC-3118DF5AF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52DE0C9-D22C-AE45-95A3-E3A66089F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9580-7066-429E-B811-601B95F50F56}" type="datetime1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19C5573-82C4-1E43-BAD5-19C39914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E3C4444-37AB-7B42-83EB-A80553917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6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9CDBCC-0DA3-C44D-9508-F616E894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CF068F3-AF5A-134D-B058-40378CDF3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5933EC0-23C7-EF4F-944F-AC032DA4E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9E3B-C77A-445A-94A7-B26407B68E48}" type="datetime1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FCE6801-B442-534E-BBAD-D2CBCAB33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63E4B9F-B94A-6248-8B68-C5F2D37D4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31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EB9264-532A-AD40-B97E-140082680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2403E91-000C-D94A-9B93-0A2DB624F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CCD51D9-F17A-8C4A-8630-0C22DA4AE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E0910-7A65-4684-B08C-0A94DA131858}" type="datetime1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E0F3EE6-B777-1745-A8B6-17F42919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03825C8-FC9A-0B4B-84AD-138E0D8D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8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DD59E1-7670-8542-8CFE-46842BF55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9A5DB63-04AA-3D47-8216-FB1BEE2B9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0AFDD5C-76B0-964F-AB5E-9DFC15A15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B86AA90-AA98-CB48-B2AE-6E7070E5B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055B-BC55-44D5-B3E8-BF01605AA300}" type="datetime1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51AF312-494C-1C4C-9090-DB6E16CF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2C98F69-2205-0949-86F7-397B50A6E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50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5E8289C-D1A5-0143-8586-B165BD3E0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81C3612-6539-8344-9941-49ED82E72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9F2FF5B-8854-7F48-8671-0D744EB2B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1A552DC-2A3C-7D42-825D-3064509B2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8F9F09A6-93A2-4E46-AD73-11FA991EF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1D2A53A-2B5F-424A-B07E-ADE5CB367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5B9C-98FB-4A4C-B55F-2B4C980356D2}" type="datetime1">
              <a:rPr lang="ru-RU" smtClean="0"/>
              <a:t>20.04.2022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70834DB9-EC37-884E-B3B1-3142D133D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EAD7436-358C-C645-BFB1-70475A9EF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55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1E2BE0-89C8-164B-A30D-E75C9F7E4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0E6E7E5-4CEE-B84E-9516-D36EEDE12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16E0-535C-476A-9F39-BC632BB2B1BB}" type="datetime1">
              <a:rPr lang="ru-RU" smtClean="0"/>
              <a:t>20.04.2022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6EAFA2D-E476-9244-AFBF-5F97B34FB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018FE48-F727-7745-B7CF-08B3F9F7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15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FCB4E26-8768-0340-B456-11D7D8539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795F-7C11-4A50-B8E6-D00BE2038F38}" type="datetime1">
              <a:rPr lang="ru-RU" smtClean="0"/>
              <a:t>20.04.2022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BDC5B98-E694-E44C-A579-6149E163A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D860643-982F-6442-996A-B9089E3B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40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EDCCEC-14B4-6F47-A7A5-CB0047C7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0FAFAE1-B1E8-4E49-811A-DE26E21A9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0DD5F40-9291-7646-B6AC-475133637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531F5E8-7700-994A-B4F7-7EDE729D4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0ED0-1067-4AB9-BC07-652B5BD474AA}" type="datetime1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58D354C-A924-BF43-AD1B-3B768F8D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5D836FA-BC64-1342-BA42-A6E579A10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28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EFA7B7-4D79-0642-8A33-45BCA1F2D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DEF2026C-0572-854F-8169-4B3CA7C6F6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F580F4D-D091-034B-8338-E4AE0149A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439D5E3-E6F4-F541-9D74-15EBB6F6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33892-D762-44B2-9DEC-3CE7E67B3DBE}" type="datetime1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E6891F5-A11C-234E-85F7-D52B3C2A6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4A3BC86-585E-8E45-B03C-E187155D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43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094F21-32B5-4247-883F-C8D66E7D9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9845E64-CA5A-F145-90B1-9D539D041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38D9B7F-1B34-5E41-9AC7-5B8DA2792B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66808-0346-4CE0-ABBA-2F70774A736A}" type="datetime1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75E17BB-70DD-1B4E-B2B2-D7861223E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73B616E-181F-4B41-A5A6-A866A9493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16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222" y="0"/>
            <a:ext cx="5262778" cy="68562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9946" y="2504768"/>
            <a:ext cx="759137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404888"/>
                </a:solidFill>
                <a:latin typeface="Verdana" panose="020B0604030504040204" pitchFamily="34" charset="0"/>
                <a:ea typeface="Verdana" panose="020B0604030504040204" pitchFamily="34" charset="0"/>
                <a:cs typeface="Futura PT" charset="0"/>
              </a:rPr>
              <a:t>Приемная компания 2022 в  техникумы и колледжи Кузбасса</a:t>
            </a:r>
            <a:endParaRPr lang="ru-RU" sz="4000" b="1" dirty="0">
              <a:solidFill>
                <a:srgbClr val="3B4555"/>
              </a:solidFill>
              <a:latin typeface="Futura PT" charset="0"/>
              <a:ea typeface="Futura PT" charset="0"/>
              <a:cs typeface="Futura PT" charset="0"/>
            </a:endParaRPr>
          </a:p>
          <a:p>
            <a:endParaRPr lang="ru-RU" sz="4000" b="1" dirty="0">
              <a:solidFill>
                <a:srgbClr val="3B4555"/>
              </a:solidFill>
              <a:latin typeface="Futura PT" charset="0"/>
              <a:ea typeface="Futura PT" charset="0"/>
              <a:cs typeface="Futura PT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E306031A-B4AE-466A-986F-9C9018E68DB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35"/>
          <a:stretch/>
        </p:blipFill>
        <p:spPr>
          <a:xfrm>
            <a:off x="489946" y="293343"/>
            <a:ext cx="1107319" cy="143995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922" y="444212"/>
            <a:ext cx="1598526" cy="1138217"/>
          </a:xfrm>
          <a:prstGeom prst="rect">
            <a:avLst/>
          </a:prstGeo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79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EDFB2C73-705F-4AE5-B684-B79B504481AC}"/>
              </a:ext>
            </a:extLst>
          </p:cNvPr>
          <p:cNvSpPr/>
          <p:nvPr/>
        </p:nvSpPr>
        <p:spPr>
          <a:xfrm>
            <a:off x="-9233" y="1626118"/>
            <a:ext cx="12198759" cy="1462867"/>
          </a:xfrm>
          <a:prstGeom prst="rect">
            <a:avLst/>
          </a:prstGeom>
          <a:gradFill flip="none" rotWithShape="1">
            <a:gsLst>
              <a:gs pos="0">
                <a:srgbClr val="E30967">
                  <a:shade val="30000"/>
                  <a:satMod val="115000"/>
                </a:srgbClr>
              </a:gs>
              <a:gs pos="50000">
                <a:srgbClr val="E30967">
                  <a:shade val="67500"/>
                  <a:satMod val="115000"/>
                </a:srgbClr>
              </a:gs>
              <a:gs pos="100000">
                <a:srgbClr val="E30967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2473" y="3088986"/>
            <a:ext cx="12189527" cy="376901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CE0918E-1BBB-4BCC-9A47-D5D6714C32DD}"/>
              </a:ext>
            </a:extLst>
          </p:cNvPr>
          <p:cNvSpPr txBox="1"/>
          <p:nvPr/>
        </p:nvSpPr>
        <p:spPr>
          <a:xfrm>
            <a:off x="1462339" y="1740146"/>
            <a:ext cx="1501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65</a:t>
            </a:r>
            <a:r>
              <a:rPr lang="ru-RU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1B2C405-C0B2-4C18-8C13-20414542A25B}"/>
              </a:ext>
            </a:extLst>
          </p:cNvPr>
          <p:cNvSpPr txBox="1"/>
          <p:nvPr/>
        </p:nvSpPr>
        <p:spPr>
          <a:xfrm>
            <a:off x="3261468" y="2015785"/>
            <a:ext cx="602112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2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учреждений </a:t>
            </a:r>
            <a:r>
              <a:rPr lang="ru-RU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среднего</a:t>
            </a:r>
            <a:br>
              <a:rPr lang="ru-RU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профессионального образования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CE0918E-1BBB-4BCC-9A47-D5D6714C32DD}"/>
              </a:ext>
            </a:extLst>
          </p:cNvPr>
          <p:cNvSpPr txBox="1"/>
          <p:nvPr/>
        </p:nvSpPr>
        <p:spPr>
          <a:xfrm>
            <a:off x="1310436" y="3396663"/>
            <a:ext cx="10638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50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53</a:t>
            </a:r>
            <a:r>
              <a:rPr lang="ru-RU" sz="5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5000" dirty="0">
              <a:solidFill>
                <a:srgbClr val="00B0F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1B2C405-C0B2-4C18-8C13-20414542A25B}"/>
              </a:ext>
            </a:extLst>
          </p:cNvPr>
          <p:cNvSpPr txBox="1"/>
          <p:nvPr/>
        </p:nvSpPr>
        <p:spPr>
          <a:xfrm>
            <a:off x="2150052" y="3483618"/>
            <a:ext cx="19569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образования Кузбасса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CE0918E-1BBB-4BCC-9A47-D5D6714C32DD}"/>
              </a:ext>
            </a:extLst>
          </p:cNvPr>
          <p:cNvSpPr txBox="1"/>
          <p:nvPr/>
        </p:nvSpPr>
        <p:spPr>
          <a:xfrm>
            <a:off x="4400642" y="3416132"/>
            <a:ext cx="10638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50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ru-RU" sz="5000" dirty="0">
              <a:solidFill>
                <a:srgbClr val="00B0F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1B2C405-C0B2-4C18-8C13-20414542A25B}"/>
              </a:ext>
            </a:extLst>
          </p:cNvPr>
          <p:cNvSpPr txBox="1"/>
          <p:nvPr/>
        </p:nvSpPr>
        <p:spPr>
          <a:xfrm>
            <a:off x="4904825" y="3477687"/>
            <a:ext cx="225862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здравоохранения Кузбасса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CE0918E-1BBB-4BCC-9A47-D5D6714C32DD}"/>
              </a:ext>
            </a:extLst>
          </p:cNvPr>
          <p:cNvSpPr txBox="1"/>
          <p:nvPr/>
        </p:nvSpPr>
        <p:spPr>
          <a:xfrm>
            <a:off x="7633791" y="3416132"/>
            <a:ext cx="4450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50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ru-RU" sz="5000" dirty="0">
              <a:solidFill>
                <a:srgbClr val="00B0F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1B2C405-C0B2-4C18-8C13-20414542A25B}"/>
              </a:ext>
            </a:extLst>
          </p:cNvPr>
          <p:cNvSpPr txBox="1"/>
          <p:nvPr/>
        </p:nvSpPr>
        <p:spPr>
          <a:xfrm>
            <a:off x="8117236" y="3465249"/>
            <a:ext cx="24123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физкультуры и спорта Кузбасса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CE0918E-1BBB-4BCC-9A47-D5D6714C32DD}"/>
              </a:ext>
            </a:extLst>
          </p:cNvPr>
          <p:cNvSpPr txBox="1"/>
          <p:nvPr/>
        </p:nvSpPr>
        <p:spPr>
          <a:xfrm>
            <a:off x="1639866" y="4544071"/>
            <a:ext cx="52923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50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ru-RU" sz="5000" dirty="0">
              <a:solidFill>
                <a:srgbClr val="00B0F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1B2C405-C0B2-4C18-8C13-20414542A25B}"/>
              </a:ext>
            </a:extLst>
          </p:cNvPr>
          <p:cNvSpPr txBox="1"/>
          <p:nvPr/>
        </p:nvSpPr>
        <p:spPr>
          <a:xfrm>
            <a:off x="2130677" y="4639493"/>
            <a:ext cx="18259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культуры Кузбасса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CE0918E-1BBB-4BCC-9A47-D5D6714C32DD}"/>
              </a:ext>
            </a:extLst>
          </p:cNvPr>
          <p:cNvSpPr txBox="1"/>
          <p:nvPr/>
        </p:nvSpPr>
        <p:spPr>
          <a:xfrm>
            <a:off x="4450917" y="4539839"/>
            <a:ext cx="10638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50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ru-RU" sz="5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5000" dirty="0">
              <a:solidFill>
                <a:srgbClr val="00B0F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1B2C405-C0B2-4C18-8C13-20414542A25B}"/>
              </a:ext>
            </a:extLst>
          </p:cNvPr>
          <p:cNvSpPr txBox="1"/>
          <p:nvPr/>
        </p:nvSpPr>
        <p:spPr>
          <a:xfrm>
            <a:off x="4885450" y="4639493"/>
            <a:ext cx="204043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труда и социальной защиты РФ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5CE0918E-1BBB-4BCC-9A47-D5D6714C32DD}"/>
              </a:ext>
            </a:extLst>
          </p:cNvPr>
          <p:cNvSpPr txBox="1"/>
          <p:nvPr/>
        </p:nvSpPr>
        <p:spPr>
          <a:xfrm>
            <a:off x="7675291" y="4552538"/>
            <a:ext cx="10638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50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ru-RU" sz="5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5000" dirty="0">
              <a:solidFill>
                <a:srgbClr val="00B0F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1B2C405-C0B2-4C18-8C13-20414542A25B}"/>
              </a:ext>
            </a:extLst>
          </p:cNvPr>
          <p:cNvSpPr txBox="1"/>
          <p:nvPr/>
        </p:nvSpPr>
        <p:spPr>
          <a:xfrm>
            <a:off x="8141866" y="4601393"/>
            <a:ext cx="262638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Частные профессиональные</a:t>
            </a:r>
            <a:b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образовательные организации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50810" y="68569"/>
            <a:ext cx="860043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Система среднего профессионального </a:t>
            </a:r>
            <a:br>
              <a:rPr lang="ru-RU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образования Кузбасса</a:t>
            </a:r>
            <a:endParaRPr lang="ru-RU" sz="32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-9232" y="1108992"/>
            <a:ext cx="1219875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Группа 27"/>
          <p:cNvGrpSpPr/>
          <p:nvPr/>
        </p:nvGrpSpPr>
        <p:grpSpPr>
          <a:xfrm>
            <a:off x="0" y="0"/>
            <a:ext cx="335902" cy="1108992"/>
            <a:chOff x="0" y="0"/>
            <a:chExt cx="335902" cy="1035050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0" y="151668"/>
              <a:ext cx="335902" cy="69186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0" y="0"/>
              <a:ext cx="335902" cy="151668"/>
            </a:xfrm>
            <a:prstGeom prst="rect">
              <a:avLst/>
            </a:prstGeom>
            <a:solidFill>
              <a:srgbClr val="1D50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0" y="843531"/>
              <a:ext cx="335902" cy="191519"/>
            </a:xfrm>
            <a:prstGeom prst="rect">
              <a:avLst/>
            </a:prstGeom>
            <a:solidFill>
              <a:srgbClr val="014A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</p:grpSp>
      <p:pic>
        <p:nvPicPr>
          <p:cNvPr id="69" name="Рисунок 6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040" y="138700"/>
            <a:ext cx="1268316" cy="903094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5CE0918E-1BBB-4BCC-9A47-D5D6714C32DD}"/>
              </a:ext>
            </a:extLst>
          </p:cNvPr>
          <p:cNvSpPr txBox="1"/>
          <p:nvPr/>
        </p:nvSpPr>
        <p:spPr>
          <a:xfrm>
            <a:off x="1605098" y="5862070"/>
            <a:ext cx="10638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50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ru-RU" sz="5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5000" dirty="0">
              <a:solidFill>
                <a:srgbClr val="00B0F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D1B2C405-C0B2-4C18-8C13-20414542A25B}"/>
              </a:ext>
            </a:extLst>
          </p:cNvPr>
          <p:cNvSpPr txBox="1"/>
          <p:nvPr/>
        </p:nvSpPr>
        <p:spPr>
          <a:xfrm>
            <a:off x="2154434" y="5949025"/>
            <a:ext cx="55179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вуза и один филиал вуза другого региона реализуют программы СПО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47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582394"/>
              </p:ext>
            </p:extLst>
          </p:nvPr>
        </p:nvGraphicFramePr>
        <p:xfrm>
          <a:off x="5749466" y="1257298"/>
          <a:ext cx="5798645" cy="5246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63983"/>
                <a:gridCol w="1434662"/>
              </a:tblGrid>
              <a:tr h="4591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Муниципалитет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Профессиональные</a:t>
                      </a:r>
                      <a:r>
                        <a:rPr lang="ru-RU" sz="1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образовательные организации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28313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Анжеро-Судженск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8313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Березовский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28313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Белово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8313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Калтан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28313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Кемеровский </a:t>
                      </a:r>
                      <a:r>
                        <a:rPr lang="ru-RU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МО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8313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Киселевск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28313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b="1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Ленинскй</a:t>
                      </a:r>
                      <a:r>
                        <a:rPr lang="ru-RU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-Кузнецкий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8313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Мариинск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28313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Междуреченск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8313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Мыски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28313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Осинники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8313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Полысаево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28313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Прокопьевск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8313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b="1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Прокопьевский</a:t>
                      </a:r>
                      <a:r>
                        <a:rPr lang="ru-RU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МО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28313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Топки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8313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Таштагол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28313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Тяжин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8313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Юрга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2260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Яшкино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8231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2000" b="1" i="0" u="none" strike="noStrike" dirty="0" smtClean="0">
                          <a:solidFill>
                            <a:srgbClr val="3B4555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Всего</a:t>
                      </a:r>
                      <a:endParaRPr lang="ru-RU" sz="2000" b="1" i="0" u="none" strike="noStrike" dirty="0">
                        <a:solidFill>
                          <a:srgbClr val="3B4555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3B4555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</a:t>
                      </a:r>
                      <a:endParaRPr lang="ru-RU" sz="2000" b="1" i="0" u="none" strike="noStrike" dirty="0">
                        <a:solidFill>
                          <a:srgbClr val="3B4555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703" marR="8703" marT="870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EDFB2C73-705F-4AE5-B684-B79B504481AC}"/>
              </a:ext>
            </a:extLst>
          </p:cNvPr>
          <p:cNvSpPr/>
          <p:nvPr/>
        </p:nvSpPr>
        <p:spPr>
          <a:xfrm>
            <a:off x="611668" y="1257298"/>
            <a:ext cx="5137798" cy="2545446"/>
          </a:xfrm>
          <a:prstGeom prst="rect">
            <a:avLst/>
          </a:prstGeom>
          <a:gradFill flip="none" rotWithShape="1">
            <a:gsLst>
              <a:gs pos="0">
                <a:srgbClr val="E30967">
                  <a:shade val="30000"/>
                  <a:satMod val="115000"/>
                </a:srgbClr>
              </a:gs>
              <a:gs pos="50000">
                <a:srgbClr val="E30967">
                  <a:shade val="67500"/>
                  <a:satMod val="115000"/>
                </a:srgbClr>
              </a:gs>
              <a:gs pos="100000">
                <a:srgbClr val="E30967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5F9C0AD3-11AB-4A10-AE71-E9876EC77972}"/>
              </a:ext>
            </a:extLst>
          </p:cNvPr>
          <p:cNvSpPr/>
          <p:nvPr/>
        </p:nvSpPr>
        <p:spPr>
          <a:xfrm flipV="1">
            <a:off x="611668" y="3782732"/>
            <a:ext cx="5137798" cy="2714159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96900" y="83235"/>
            <a:ext cx="103251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Количество профессиональных образовательных организаций </a:t>
            </a:r>
            <a:r>
              <a:rPr lang="ru-RU" sz="2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муниципалитетах</a:t>
            </a:r>
            <a:endParaRPr lang="ru-RU" sz="28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0" y="0"/>
            <a:ext cx="335902" cy="1108992"/>
            <a:chOff x="0" y="0"/>
            <a:chExt cx="335902" cy="103505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151668"/>
              <a:ext cx="335902" cy="69186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335902" cy="151668"/>
            </a:xfrm>
            <a:prstGeom prst="rect">
              <a:avLst/>
            </a:prstGeom>
            <a:solidFill>
              <a:srgbClr val="1D50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843531"/>
              <a:ext cx="335902" cy="191519"/>
            </a:xfrm>
            <a:prstGeom prst="rect">
              <a:avLst/>
            </a:prstGeom>
            <a:solidFill>
              <a:srgbClr val="014A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</p:grpSp>
      <p:cxnSp>
        <p:nvCxnSpPr>
          <p:cNvPr id="9" name="Прямая соединительная линия 8"/>
          <p:cNvCxnSpPr/>
          <p:nvPr/>
        </p:nvCxnSpPr>
        <p:spPr>
          <a:xfrm>
            <a:off x="-9232" y="1108992"/>
            <a:ext cx="949613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>
            <a:off x="0" y="0"/>
            <a:ext cx="335902" cy="887889"/>
            <a:chOff x="0" y="0"/>
            <a:chExt cx="335902" cy="103505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0" y="151668"/>
              <a:ext cx="335902" cy="69186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0" y="0"/>
              <a:ext cx="335902" cy="151668"/>
            </a:xfrm>
            <a:prstGeom prst="rect">
              <a:avLst/>
            </a:prstGeom>
            <a:solidFill>
              <a:srgbClr val="1D50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0" y="843531"/>
              <a:ext cx="335902" cy="191519"/>
            </a:xfrm>
            <a:prstGeom prst="rect">
              <a:avLst/>
            </a:prstGeom>
            <a:solidFill>
              <a:srgbClr val="014A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1324422" y="1795129"/>
            <a:ext cx="2609330" cy="511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Кемерово</a:t>
            </a:r>
            <a:endParaRPr lang="ru-RU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91331" y="2391455"/>
            <a:ext cx="2609330" cy="972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техникумов </a:t>
            </a:r>
            <a:r>
              <a:rPr lang="ru-RU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ru-RU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колледжей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313213" y="2337664"/>
            <a:ext cx="1468087" cy="1244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7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  <a:endParaRPr lang="ru-RU" sz="7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324421" y="4724690"/>
            <a:ext cx="1454811" cy="1244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sz="7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  <a:endParaRPr lang="ru-RU" sz="7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324422" y="4212819"/>
            <a:ext cx="2609330" cy="511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Новокузнецк</a:t>
            </a:r>
            <a:endParaRPr lang="ru-RU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16731" y="4791755"/>
            <a:ext cx="2609330" cy="972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техникумов </a:t>
            </a:r>
            <a:r>
              <a:rPr lang="ru-RU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ru-RU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колледжей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44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1863" y="4406900"/>
            <a:ext cx="11268868" cy="1804195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/>
              <a:t>по </a:t>
            </a:r>
            <a:r>
              <a:rPr lang="ru-RU" dirty="0"/>
              <a:t>программам профессионального обучения для лиц с ОВЗ (с различными формами умственной отсталости) </a:t>
            </a:r>
            <a:r>
              <a:rPr lang="ru-RU" b="1" dirty="0">
                <a:solidFill>
                  <a:srgbClr val="0070C0"/>
                </a:solidFill>
              </a:rPr>
              <a:t>– 540 мест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4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013"/>
            <a:ext cx="122047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58800" y="635684"/>
            <a:ext cx="1104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В 2022 году утверждены </a:t>
            </a:r>
            <a:r>
              <a:rPr lang="ru-RU" sz="3600" b="1" dirty="0">
                <a:solidFill>
                  <a:srgbClr val="00B0F0"/>
                </a:solidFill>
              </a:rPr>
              <a:t>14 870 </a:t>
            </a:r>
            <a:r>
              <a:rPr lang="ru-RU" sz="2800" b="1" dirty="0">
                <a:solidFill>
                  <a:schemeClr val="bg1"/>
                </a:solidFill>
              </a:rPr>
              <a:t>бюджетных места для обучения: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2" y="1817199"/>
            <a:ext cx="5443938" cy="247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21862" y="2015637"/>
            <a:ext cx="513873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endParaRPr lang="ru-RU" dirty="0" smtClean="0"/>
          </a:p>
          <a:p>
            <a:r>
              <a:rPr lang="ru-RU" sz="3200" b="1" dirty="0" smtClean="0">
                <a:solidFill>
                  <a:srgbClr val="00B0F0"/>
                </a:solidFill>
              </a:rPr>
              <a:t>по </a:t>
            </a:r>
            <a:r>
              <a:rPr lang="ru-RU" sz="3200" b="1" dirty="0">
                <a:solidFill>
                  <a:srgbClr val="00B0F0"/>
                </a:solidFill>
              </a:rPr>
              <a:t>специальности –</a:t>
            </a:r>
            <a:r>
              <a:rPr lang="ru-RU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bg1"/>
                </a:solidFill>
              </a:rPr>
              <a:t>10 971 </a:t>
            </a:r>
            <a:r>
              <a:rPr lang="ru-RU" sz="3200" b="1" dirty="0" smtClean="0">
                <a:solidFill>
                  <a:srgbClr val="00B0F0"/>
                </a:solidFill>
              </a:rPr>
              <a:t>мест </a:t>
            </a:r>
            <a:endParaRPr lang="ru-RU" sz="3200" b="1" dirty="0">
              <a:solidFill>
                <a:srgbClr val="00B0F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1" y="1817199"/>
            <a:ext cx="5367730" cy="247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582961" y="22860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B0F0"/>
                </a:solidFill>
              </a:rPr>
              <a:t>по профессии – </a:t>
            </a:r>
            <a:r>
              <a:rPr lang="ru-RU" sz="3200" b="1" dirty="0" smtClean="0">
                <a:solidFill>
                  <a:schemeClr val="bg1"/>
                </a:solidFill>
              </a:rPr>
              <a:t>3359 </a:t>
            </a:r>
            <a:r>
              <a:rPr lang="ru-RU" sz="3200" b="1" dirty="0" smtClean="0">
                <a:solidFill>
                  <a:srgbClr val="00B0F0"/>
                </a:solidFill>
              </a:rPr>
              <a:t>мест</a:t>
            </a:r>
            <a:endParaRPr lang="ru-RU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139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335902" cy="1108992"/>
            <a:chOff x="0" y="0"/>
            <a:chExt cx="335902" cy="103505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151668"/>
              <a:ext cx="335902" cy="69186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0"/>
              <a:ext cx="335902" cy="151668"/>
            </a:xfrm>
            <a:prstGeom prst="rect">
              <a:avLst/>
            </a:prstGeom>
            <a:solidFill>
              <a:srgbClr val="1D50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0" y="843531"/>
              <a:ext cx="335902" cy="191519"/>
            </a:xfrm>
            <a:prstGeom prst="rect">
              <a:avLst/>
            </a:prstGeom>
            <a:solidFill>
              <a:srgbClr val="014A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</p:grpSp>
      <p:cxnSp>
        <p:nvCxnSpPr>
          <p:cNvPr id="3" name="Прямая соединительная линия 2"/>
          <p:cNvCxnSpPr/>
          <p:nvPr/>
        </p:nvCxnSpPr>
        <p:spPr>
          <a:xfrm>
            <a:off x="-9232" y="1108992"/>
            <a:ext cx="949613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Группа 12"/>
          <p:cNvGrpSpPr/>
          <p:nvPr/>
        </p:nvGrpSpPr>
        <p:grpSpPr>
          <a:xfrm>
            <a:off x="0" y="0"/>
            <a:ext cx="335902" cy="887889"/>
            <a:chOff x="0" y="0"/>
            <a:chExt cx="335902" cy="103505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0" y="151668"/>
              <a:ext cx="335902" cy="69186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0" y="0"/>
              <a:ext cx="335902" cy="151668"/>
            </a:xfrm>
            <a:prstGeom prst="rect">
              <a:avLst/>
            </a:prstGeom>
            <a:solidFill>
              <a:srgbClr val="1D50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0" y="843531"/>
              <a:ext cx="335902" cy="191519"/>
            </a:xfrm>
            <a:prstGeom prst="rect">
              <a:avLst/>
            </a:prstGeom>
            <a:solidFill>
              <a:srgbClr val="014A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</p:grpSp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040" y="138700"/>
            <a:ext cx="1268316" cy="903094"/>
          </a:xfrm>
          <a:prstGeom prst="rect">
            <a:avLst/>
          </a:prstGeom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39800" y="162503"/>
            <a:ext cx="9232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Основные даты приемной компании в СПО</a:t>
            </a:r>
            <a:endParaRPr lang="ru-RU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651" y="1273830"/>
            <a:ext cx="1176270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1 марта </a:t>
            </a:r>
            <a:r>
              <a:rPr lang="ru-RU" dirty="0" smtClean="0"/>
              <a:t>размещены на сайтах правила приема, перечень специальностей и профессий и перечень вступительных испытаний, количество бюджетных мест.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15 июня </a:t>
            </a:r>
            <a:r>
              <a:rPr lang="ru-RU" dirty="0" smtClean="0"/>
              <a:t>стартует работа приемных комиссий техникумов и колледжей, прием документов абитуриентов завершается </a:t>
            </a:r>
            <a:r>
              <a:rPr lang="ru-RU" sz="3200" b="1" dirty="0" smtClean="0">
                <a:solidFill>
                  <a:srgbClr val="0070C0"/>
                </a:solidFill>
              </a:rPr>
              <a:t>до 10 августа</a:t>
            </a:r>
            <a:r>
              <a:rPr lang="ru-RU" b="1" dirty="0" smtClean="0"/>
              <a:t>. Подать заявление колледж можно любым из 3 х способов. </a:t>
            </a:r>
          </a:p>
          <a:p>
            <a:r>
              <a:rPr lang="ru-RU" b="1" dirty="0"/>
              <a:t>-</a:t>
            </a:r>
            <a:r>
              <a:rPr lang="ru-RU" b="1" dirty="0" smtClean="0"/>
              <a:t>Принести лично приемную комиссию</a:t>
            </a:r>
          </a:p>
          <a:p>
            <a:r>
              <a:rPr lang="ru-RU" b="1" dirty="0" smtClean="0"/>
              <a:t>-Отправить заказным письмом  с уведомлением</a:t>
            </a:r>
          </a:p>
          <a:p>
            <a:r>
              <a:rPr lang="ru-RU" b="1" dirty="0" smtClean="0"/>
              <a:t>-Подать заявление онлайн через личный </a:t>
            </a:r>
            <a:r>
              <a:rPr lang="ru-RU" dirty="0" smtClean="0"/>
              <a:t>кабинет </a:t>
            </a:r>
            <a:r>
              <a:rPr lang="ru-RU" dirty="0"/>
              <a:t>на сайте cabinet.ruobr.ru</a:t>
            </a:r>
          </a:p>
          <a:p>
            <a:endParaRPr lang="ru-RU" b="1" dirty="0"/>
          </a:p>
          <a:p>
            <a:r>
              <a:rPr lang="ru-RU" dirty="0"/>
              <a:t>Исключение составляют специальности, требующие определенных творческих или </a:t>
            </a:r>
            <a:r>
              <a:rPr lang="ru-RU" dirty="0" smtClean="0"/>
              <a:t>профессиональных </a:t>
            </a:r>
            <a:r>
              <a:rPr lang="ru-RU" dirty="0"/>
              <a:t>качеств, например, архитектура, дизайн или физическая культура. Здесь в первую очередь необходимо успешно пройти вступительные испытания, а затем зачисление по среднему баллу аттестата. </a:t>
            </a:r>
          </a:p>
          <a:p>
            <a:r>
              <a:rPr lang="ru-RU" dirty="0"/>
              <a:t> </a:t>
            </a:r>
            <a:r>
              <a:rPr lang="ru-RU" dirty="0" smtClean="0"/>
              <a:t>Для </a:t>
            </a:r>
            <a:r>
              <a:rPr lang="ru-RU" dirty="0"/>
              <a:t>подготовки к вступительным испытаниям ряд образовательных организаций проводят краткосрочные подготовительные курсы. 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113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222" y="0"/>
            <a:ext cx="5262778" cy="685621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E306031A-B4AE-466A-986F-9C9018E68DB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35"/>
          <a:stretch/>
        </p:blipFill>
        <p:spPr>
          <a:xfrm>
            <a:off x="489946" y="293343"/>
            <a:ext cx="1107319" cy="143995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253" y="562445"/>
            <a:ext cx="1418223" cy="1009834"/>
          </a:xfrm>
          <a:prstGeom prst="rect">
            <a:avLst/>
          </a:prstGeom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6</a:t>
            </a:fld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9946" y="1962835"/>
            <a:ext cx="757455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Контакты:</a:t>
            </a:r>
          </a:p>
          <a:p>
            <a:r>
              <a:rPr lang="ru-RU" sz="2400" dirty="0" smtClean="0"/>
              <a:t>Министерство образования Кузбасса</a:t>
            </a:r>
          </a:p>
          <a:p>
            <a:r>
              <a:rPr lang="ru-RU" sz="2400" dirty="0" smtClean="0"/>
              <a:t>Управление профессионального образования и подготовки кадров</a:t>
            </a:r>
          </a:p>
          <a:p>
            <a:r>
              <a:rPr lang="ru-RU" sz="2400" smtClean="0"/>
              <a:t>Начальник </a:t>
            </a:r>
            <a:r>
              <a:rPr lang="ru-RU" sz="2400" dirty="0" smtClean="0"/>
              <a:t>управления Трофименко Олеся </a:t>
            </a:r>
            <a:r>
              <a:rPr lang="ru-RU" sz="2400" smtClean="0"/>
              <a:t>Николаевна </a:t>
            </a:r>
          </a:p>
          <a:p>
            <a:r>
              <a:rPr lang="ru-RU" sz="2400" smtClean="0"/>
              <a:t>8 </a:t>
            </a:r>
            <a:r>
              <a:rPr lang="ru-RU" sz="2400" dirty="0" smtClean="0"/>
              <a:t>(384) 2 36-35-72</a:t>
            </a:r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339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6254</TotalTime>
  <Words>282</Words>
  <Application>Microsoft Office PowerPoint</Application>
  <PresentationFormat>Произвольный</PresentationFormat>
  <Paragraphs>95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Трофименко</cp:lastModifiedBy>
  <cp:revision>1161</cp:revision>
  <cp:lastPrinted>2022-04-20T02:42:52Z</cp:lastPrinted>
  <dcterms:created xsi:type="dcterms:W3CDTF">2019-04-02T07:58:05Z</dcterms:created>
  <dcterms:modified xsi:type="dcterms:W3CDTF">2022-04-20T02:50:04Z</dcterms:modified>
</cp:coreProperties>
</file>